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Kanit Light"/>
      <p:regular r:id="rId16"/>
    </p:embeddedFont>
    <p:embeddedFont>
      <p:font typeface="Kanit Light"/>
      <p:regular r:id="rId17"/>
    </p:embeddedFont>
    <p:embeddedFont>
      <p:font typeface="Kanit Light"/>
      <p:regular r:id="rId18"/>
    </p:embeddedFont>
    <p:embeddedFont>
      <p:font typeface="Kanit Light"/>
      <p:regular r:id="rId19"/>
    </p:embeddedFont>
    <p:embeddedFont>
      <p:font typeface="Martel Sans"/>
      <p:regular r:id="rId20"/>
    </p:embeddedFont>
    <p:embeddedFont>
      <p:font typeface="Martel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Hướng Dẫn Tạo Dự Án Phát Hiện Khuôn Mặt</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Chào mừng đến với hướng dẫn chi tiết về dự án phát hiện khuôn mặt! Chúng ta sẽ cùng nhau xây dựng một hệ thống nhận diện khuôn mặt, sử dụng các công nghệ tiên tiến nhất. Dự án này sẽ mở ra cánh cửa cho bạn vào thế giới AI và xử lý ảnh.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832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Tổng Quan Dự Án</a:t>
            </a:r>
            <a:endParaRPr lang="en-US" sz="4450" dirty="0"/>
          </a:p>
        </p:txBody>
      </p:sp>
      <p:sp>
        <p:nvSpPr>
          <p:cNvPr id="4" name="Shape 1"/>
          <p:cNvSpPr/>
          <p:nvPr/>
        </p:nvSpPr>
        <p:spPr>
          <a:xfrm>
            <a:off x="793790" y="3132415"/>
            <a:ext cx="510302" cy="510302"/>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997148" y="3217426"/>
            <a:ext cx="103465"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6" name="Text 3"/>
          <p:cNvSpPr/>
          <p:nvPr/>
        </p:nvSpPr>
        <p:spPr>
          <a:xfrm>
            <a:off x="1530906" y="31324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Mục tiêu dự án</a:t>
            </a:r>
            <a:endParaRPr lang="en-US" sz="2200" dirty="0"/>
          </a:p>
        </p:txBody>
      </p:sp>
      <p:sp>
        <p:nvSpPr>
          <p:cNvPr id="7" name="Text 4"/>
          <p:cNvSpPr/>
          <p:nvPr/>
        </p:nvSpPr>
        <p:spPr>
          <a:xfrm>
            <a:off x="1530906" y="3622834"/>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Xây dựng hệ thống phát hiện khuôn mặt hiệu quả.</a:t>
            </a:r>
            <a:endParaRPr lang="en-US" sz="1750" dirty="0"/>
          </a:p>
        </p:txBody>
      </p:sp>
      <p:sp>
        <p:nvSpPr>
          <p:cNvPr id="8" name="Shape 5"/>
          <p:cNvSpPr/>
          <p:nvPr/>
        </p:nvSpPr>
        <p:spPr>
          <a:xfrm>
            <a:off x="4685467" y="3132415"/>
            <a:ext cx="510302" cy="510302"/>
          </a:xfrm>
          <a:prstGeom prst="roundRect">
            <a:avLst>
              <a:gd name="adj" fmla="val 18669"/>
            </a:avLst>
          </a:prstGeom>
          <a:solidFill>
            <a:srgbClr val="DFECE9"/>
          </a:solidFill>
          <a:ln w="7620">
            <a:solidFill>
              <a:srgbClr val="C5D2CF"/>
            </a:solidFill>
            <a:prstDash val="solid"/>
          </a:ln>
        </p:spPr>
      </p:sp>
      <p:sp>
        <p:nvSpPr>
          <p:cNvPr id="9" name="Text 6"/>
          <p:cNvSpPr/>
          <p:nvPr/>
        </p:nvSpPr>
        <p:spPr>
          <a:xfrm>
            <a:off x="4854535" y="3217426"/>
            <a:ext cx="172164"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0" name="Text 7"/>
          <p:cNvSpPr/>
          <p:nvPr/>
        </p:nvSpPr>
        <p:spPr>
          <a:xfrm>
            <a:off x="5422583" y="3132415"/>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Phát hiện khuôn mặt thật &amp; giả</a:t>
            </a:r>
            <a:endParaRPr lang="en-US" sz="2200" dirty="0"/>
          </a:p>
        </p:txBody>
      </p:sp>
      <p:sp>
        <p:nvSpPr>
          <p:cNvPr id="11" name="Text 8"/>
          <p:cNvSpPr/>
          <p:nvPr/>
        </p:nvSpPr>
        <p:spPr>
          <a:xfrm>
            <a:off x="5422583" y="3977164"/>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Phân biệt giữa khuôn mặt người thật và khuôn mặt giả mạo.</a:t>
            </a:r>
            <a:endParaRPr lang="en-US" sz="1750" dirty="0"/>
          </a:p>
        </p:txBody>
      </p:sp>
      <p:sp>
        <p:nvSpPr>
          <p:cNvPr id="12" name="Shape 9"/>
          <p:cNvSpPr/>
          <p:nvPr/>
        </p:nvSpPr>
        <p:spPr>
          <a:xfrm>
            <a:off x="793790" y="5547836"/>
            <a:ext cx="510302" cy="510302"/>
          </a:xfrm>
          <a:prstGeom prst="roundRect">
            <a:avLst>
              <a:gd name="adj" fmla="val 18669"/>
            </a:avLst>
          </a:prstGeom>
          <a:solidFill>
            <a:srgbClr val="DFECE9"/>
          </a:solidFill>
          <a:ln w="7620">
            <a:solidFill>
              <a:srgbClr val="C5D2CF"/>
            </a:solidFill>
            <a:prstDash val="solid"/>
          </a:ln>
        </p:spPr>
      </p:sp>
      <p:sp>
        <p:nvSpPr>
          <p:cNvPr id="13" name="Text 10"/>
          <p:cNvSpPr/>
          <p:nvPr/>
        </p:nvSpPr>
        <p:spPr>
          <a:xfrm>
            <a:off x="961430" y="5632847"/>
            <a:ext cx="174903" cy="340281"/>
          </a:xfrm>
          <a:prstGeom prst="rect">
            <a:avLst/>
          </a:prstGeom>
          <a:noFill/>
          <a:ln/>
        </p:spPr>
        <p:txBody>
          <a:bodyPr wrap="none" lIns="0" tIns="0" rIns="0" bIns="0" rtlCol="0" anchor="t"/>
          <a:lstStyle/>
          <a:p>
            <a:pPr algn="ctr" indent="0" marL="0">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4" name="Text 11"/>
          <p:cNvSpPr/>
          <p:nvPr/>
        </p:nvSpPr>
        <p:spPr>
          <a:xfrm>
            <a:off x="1530906" y="554783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Các bước thực hiện</a:t>
            </a:r>
            <a:endParaRPr lang="en-US" sz="2200" dirty="0"/>
          </a:p>
        </p:txBody>
      </p:sp>
      <p:sp>
        <p:nvSpPr>
          <p:cNvPr id="15" name="Text 12"/>
          <p:cNvSpPr/>
          <p:nvPr/>
        </p:nvSpPr>
        <p:spPr>
          <a:xfrm>
            <a:off x="1530906" y="6038255"/>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Cài đặt, thu thập dữ liệu, huấn luyện mô hình, kiểm tra.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1141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Cài Đặt Môi Trường</a:t>
            </a:r>
            <a:endParaRPr lang="en-US" sz="4450" dirty="0"/>
          </a:p>
        </p:txBody>
      </p:sp>
      <p:pic>
        <p:nvPicPr>
          <p:cNvPr id="4" name="Image 1" descr="preencoded.png">    </p:cNvPr>
          <p:cNvPicPr>
            <a:picLocks noChangeAspect="1"/>
          </p:cNvPicPr>
          <p:nvPr/>
        </p:nvPicPr>
        <p:blipFill>
          <a:blip r:embed="rId2"/>
          <a:stretch>
            <a:fillRect/>
          </a:stretch>
        </p:blipFill>
        <p:spPr>
          <a:xfrm>
            <a:off x="6280190" y="2860358"/>
            <a:ext cx="566976" cy="566976"/>
          </a:xfrm>
          <a:prstGeom prst="rect">
            <a:avLst/>
          </a:prstGeom>
        </p:spPr>
      </p:pic>
      <p:sp>
        <p:nvSpPr>
          <p:cNvPr id="5" name="Text 1"/>
          <p:cNvSpPr/>
          <p:nvPr/>
        </p:nvSpPr>
        <p:spPr>
          <a:xfrm>
            <a:off x="6280190" y="3654147"/>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2C3249"/>
                </a:solidFill>
                <a:latin typeface="Kanit Light" pitchFamily="34" charset="0"/>
                <a:ea typeface="Kanit Light" pitchFamily="34" charset="-122"/>
                <a:cs typeface="Kanit Light" pitchFamily="34" charset="-120"/>
              </a:rPr>
              <a:t>Công cụ</a:t>
            </a:r>
            <a:endParaRPr lang="en-US" sz="2200" dirty="0"/>
          </a:p>
        </p:txBody>
      </p:sp>
      <p:sp>
        <p:nvSpPr>
          <p:cNvPr id="6" name="Text 2"/>
          <p:cNvSpPr/>
          <p:nvPr/>
        </p:nvSpPr>
        <p:spPr>
          <a:xfrm>
            <a:off x="6280190" y="4144566"/>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PyCharm và Python 3.x.</a:t>
            </a:r>
            <a:endParaRPr lang="en-US" sz="1750" dirty="0"/>
          </a:p>
        </p:txBody>
      </p:sp>
      <p:pic>
        <p:nvPicPr>
          <p:cNvPr id="7" name="Image 2" descr="preencoded.png">    </p:cNvPr>
          <p:cNvPicPr>
            <a:picLocks noChangeAspect="1"/>
          </p:cNvPicPr>
          <p:nvPr/>
        </p:nvPicPr>
        <p:blipFill>
          <a:blip r:embed="rId3"/>
          <a:stretch>
            <a:fillRect/>
          </a:stretch>
        </p:blipFill>
        <p:spPr>
          <a:xfrm>
            <a:off x="8912304" y="2860358"/>
            <a:ext cx="566976" cy="566976"/>
          </a:xfrm>
          <a:prstGeom prst="rect">
            <a:avLst/>
          </a:prstGeom>
        </p:spPr>
      </p:pic>
      <p:sp>
        <p:nvSpPr>
          <p:cNvPr id="8" name="Text 3"/>
          <p:cNvSpPr/>
          <p:nvPr/>
        </p:nvSpPr>
        <p:spPr>
          <a:xfrm>
            <a:off x="8912304" y="3654147"/>
            <a:ext cx="2292072" cy="354330"/>
          </a:xfrm>
          <a:prstGeom prst="rect">
            <a:avLst/>
          </a:prstGeom>
          <a:noFill/>
          <a:ln/>
        </p:spPr>
        <p:txBody>
          <a:bodyPr wrap="none" lIns="0" tIns="0" rIns="0" bIns="0" rtlCol="0" anchor="t"/>
          <a:lstStyle/>
          <a:p>
            <a:pPr algn="l" indent="0" marL="0">
              <a:lnSpc>
                <a:spcPts val="2750"/>
              </a:lnSpc>
              <a:buNone/>
            </a:pPr>
            <a:r>
              <a:rPr lang="en-US" sz="2200" b="1" dirty="0">
                <a:solidFill>
                  <a:srgbClr val="2C3249"/>
                </a:solidFill>
                <a:latin typeface="Kanit Light" pitchFamily="34" charset="0"/>
                <a:ea typeface="Kanit Light" pitchFamily="34" charset="-122"/>
                <a:cs typeface="Kanit Light" pitchFamily="34" charset="-120"/>
              </a:rPr>
              <a:t>Thư viện</a:t>
            </a:r>
            <a:endParaRPr lang="en-US" sz="2200" dirty="0"/>
          </a:p>
        </p:txBody>
      </p:sp>
      <p:sp>
        <p:nvSpPr>
          <p:cNvPr id="9" name="Text 4"/>
          <p:cNvSpPr/>
          <p:nvPr/>
        </p:nvSpPr>
        <p:spPr>
          <a:xfrm>
            <a:off x="8912304" y="4144566"/>
            <a:ext cx="2292072"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cvzone </a:t>
            </a:r>
            <a:endParaRPr lang="en-US" sz="1750" dirty="0"/>
          </a:p>
        </p:txBody>
      </p:sp>
      <p:sp>
        <p:nvSpPr>
          <p:cNvPr id="10" name="Text 5"/>
          <p:cNvSpPr/>
          <p:nvPr/>
        </p:nvSpPr>
        <p:spPr>
          <a:xfrm>
            <a:off x="8912304" y="4586764"/>
            <a:ext cx="2292072"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ultralytics</a:t>
            </a:r>
            <a:endParaRPr lang="en-US" sz="1750" dirty="0"/>
          </a:p>
        </p:txBody>
      </p:sp>
      <p:sp>
        <p:nvSpPr>
          <p:cNvPr id="11" name="Text 6"/>
          <p:cNvSpPr/>
          <p:nvPr/>
        </p:nvSpPr>
        <p:spPr>
          <a:xfrm>
            <a:off x="8912304" y="5028962"/>
            <a:ext cx="2292072"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mediapipe</a:t>
            </a:r>
            <a:endParaRPr lang="en-US" sz="1750" dirty="0"/>
          </a:p>
        </p:txBody>
      </p:sp>
      <p:sp>
        <p:nvSpPr>
          <p:cNvPr id="12" name="Text 7"/>
          <p:cNvSpPr/>
          <p:nvPr/>
        </p:nvSpPr>
        <p:spPr>
          <a:xfrm>
            <a:off x="8912304" y="5471160"/>
            <a:ext cx="2292072"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yolo</a:t>
            </a:r>
            <a:endParaRPr lang="en-US" sz="1750" dirty="0"/>
          </a:p>
        </p:txBody>
      </p:sp>
      <p:sp>
        <p:nvSpPr>
          <p:cNvPr id="13" name="Text 8"/>
          <p:cNvSpPr/>
          <p:nvPr/>
        </p:nvSpPr>
        <p:spPr>
          <a:xfrm>
            <a:off x="8912304" y="5913358"/>
            <a:ext cx="2292072"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pytorch</a:t>
            </a:r>
            <a:endParaRPr lang="en-US" sz="1750" dirty="0"/>
          </a:p>
        </p:txBody>
      </p:sp>
      <p:pic>
        <p:nvPicPr>
          <p:cNvPr id="14" name="Image 3" descr="preencoded.png">    </p:cNvPr>
          <p:cNvPicPr>
            <a:picLocks noChangeAspect="1"/>
          </p:cNvPicPr>
          <p:nvPr/>
        </p:nvPicPr>
        <p:blipFill>
          <a:blip r:embed="rId4"/>
          <a:stretch>
            <a:fillRect/>
          </a:stretch>
        </p:blipFill>
        <p:spPr>
          <a:xfrm>
            <a:off x="11544538" y="2860358"/>
            <a:ext cx="566976" cy="566976"/>
          </a:xfrm>
          <a:prstGeom prst="rect">
            <a:avLst/>
          </a:prstGeom>
        </p:spPr>
      </p:pic>
      <p:sp>
        <p:nvSpPr>
          <p:cNvPr id="15" name="Text 9"/>
          <p:cNvSpPr/>
          <p:nvPr/>
        </p:nvSpPr>
        <p:spPr>
          <a:xfrm>
            <a:off x="11544538" y="3654147"/>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2C3249"/>
                </a:solidFill>
                <a:latin typeface="Kanit Light" pitchFamily="34" charset="0"/>
                <a:ea typeface="Kanit Light" pitchFamily="34" charset="-122"/>
                <a:cs typeface="Kanit Light" pitchFamily="34" charset="-120"/>
              </a:rPr>
              <a:t>Cài đặt</a:t>
            </a:r>
            <a:endParaRPr lang="en-US" sz="2200" dirty="0"/>
          </a:p>
        </p:txBody>
      </p:sp>
      <p:sp>
        <p:nvSpPr>
          <p:cNvPr id="16" name="Shape 10"/>
          <p:cNvSpPr/>
          <p:nvPr/>
        </p:nvSpPr>
        <p:spPr>
          <a:xfrm>
            <a:off x="11544538" y="4263628"/>
            <a:ext cx="2291953" cy="2154555"/>
          </a:xfrm>
          <a:prstGeom prst="roundRect">
            <a:avLst>
              <a:gd name="adj" fmla="val 4422"/>
            </a:avLst>
          </a:prstGeom>
          <a:solidFill>
            <a:srgbClr val="DFECE9"/>
          </a:solidFill>
          <a:ln/>
        </p:spPr>
      </p:sp>
      <p:sp>
        <p:nvSpPr>
          <p:cNvPr id="17" name="Shape 11"/>
          <p:cNvSpPr/>
          <p:nvPr/>
        </p:nvSpPr>
        <p:spPr>
          <a:xfrm>
            <a:off x="11533227" y="4263628"/>
            <a:ext cx="2314575" cy="2154555"/>
          </a:xfrm>
          <a:prstGeom prst="roundRect">
            <a:avLst>
              <a:gd name="adj" fmla="val 1579"/>
            </a:avLst>
          </a:prstGeom>
          <a:solidFill>
            <a:srgbClr val="DFECE9"/>
          </a:solidFill>
          <a:ln/>
        </p:spPr>
      </p:sp>
      <p:sp>
        <p:nvSpPr>
          <p:cNvPr id="18" name="Text 12"/>
          <p:cNvSpPr/>
          <p:nvPr/>
        </p:nvSpPr>
        <p:spPr>
          <a:xfrm>
            <a:off x="11760041" y="4433649"/>
            <a:ext cx="1860947" cy="1814513"/>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highlight>
                  <a:srgbClr val="DFECE9"/>
                </a:highlight>
                <a:latin typeface="Consolas" pitchFamily="34" charset="0"/>
                <a:ea typeface="Consolas" pitchFamily="34" charset="-122"/>
                <a:cs typeface="Consolas" pitchFamily="34" charset="-120"/>
              </a:rPr>
              <a:t>pip install cvzone ultralytics mediapipe torch torchvision torchaudio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5239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Thu Thập Dữ Liệu</a:t>
            </a:r>
            <a:endParaRPr lang="en-US" sz="4450" dirty="0"/>
          </a:p>
        </p:txBody>
      </p:sp>
      <p:sp>
        <p:nvSpPr>
          <p:cNvPr id="4" name="Text 1"/>
          <p:cNvSpPr/>
          <p:nvPr/>
        </p:nvSpPr>
        <p:spPr>
          <a:xfrm>
            <a:off x="793790" y="3328154"/>
            <a:ext cx="2149554"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Cấu trúc</a:t>
            </a:r>
            <a:endParaRPr lang="en-US" sz="2200" dirty="0"/>
          </a:p>
        </p:txBody>
      </p:sp>
      <p:sp>
        <p:nvSpPr>
          <p:cNvPr id="5" name="Text 2"/>
          <p:cNvSpPr/>
          <p:nvPr/>
        </p:nvSpPr>
        <p:spPr>
          <a:xfrm>
            <a:off x="793790" y="3909298"/>
            <a:ext cx="214955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/dataset</a:t>
            </a:r>
            <a:endParaRPr lang="en-US" sz="1750" dirty="0"/>
          </a:p>
        </p:txBody>
      </p:sp>
      <p:sp>
        <p:nvSpPr>
          <p:cNvPr id="6" name="Text 3"/>
          <p:cNvSpPr/>
          <p:nvPr/>
        </p:nvSpPr>
        <p:spPr>
          <a:xfrm>
            <a:off x="793790" y="4476274"/>
            <a:ext cx="214955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/real</a:t>
            </a:r>
            <a:endParaRPr lang="en-US" sz="1750" dirty="0"/>
          </a:p>
        </p:txBody>
      </p:sp>
      <p:sp>
        <p:nvSpPr>
          <p:cNvPr id="7" name="Text 4"/>
          <p:cNvSpPr/>
          <p:nvPr/>
        </p:nvSpPr>
        <p:spPr>
          <a:xfrm>
            <a:off x="793790" y="5043249"/>
            <a:ext cx="214955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/fake</a:t>
            </a:r>
            <a:endParaRPr lang="en-US" sz="1750" dirty="0"/>
          </a:p>
        </p:txBody>
      </p:sp>
      <p:sp>
        <p:nvSpPr>
          <p:cNvPr id="8" name="Text 5"/>
          <p:cNvSpPr/>
          <p:nvPr/>
        </p:nvSpPr>
        <p:spPr>
          <a:xfrm>
            <a:off x="793790" y="5610225"/>
            <a:ext cx="214955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    /all</a:t>
            </a:r>
            <a:endParaRPr lang="en-US" sz="1750" dirty="0"/>
          </a:p>
        </p:txBody>
      </p:sp>
      <p:sp>
        <p:nvSpPr>
          <p:cNvPr id="9" name="Text 6"/>
          <p:cNvSpPr/>
          <p:nvPr/>
        </p:nvSpPr>
        <p:spPr>
          <a:xfrm>
            <a:off x="3504367" y="3328154"/>
            <a:ext cx="2149554"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Khuôn mặt thật</a:t>
            </a:r>
            <a:endParaRPr lang="en-US" sz="2200" dirty="0"/>
          </a:p>
        </p:txBody>
      </p:sp>
      <p:sp>
        <p:nvSpPr>
          <p:cNvPr id="10" name="Text 7"/>
          <p:cNvSpPr/>
          <p:nvPr/>
        </p:nvSpPr>
        <p:spPr>
          <a:xfrm>
            <a:off x="3504367" y="3909298"/>
            <a:ext cx="214955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Ảnh người thật.</a:t>
            </a:r>
            <a:endParaRPr lang="en-US" sz="1750" dirty="0"/>
          </a:p>
        </p:txBody>
      </p:sp>
      <p:sp>
        <p:nvSpPr>
          <p:cNvPr id="11" name="Text 8"/>
          <p:cNvSpPr/>
          <p:nvPr/>
        </p:nvSpPr>
        <p:spPr>
          <a:xfrm>
            <a:off x="6214943" y="3328154"/>
            <a:ext cx="2149554"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Khuôn mặt giả</a:t>
            </a:r>
            <a:endParaRPr lang="en-US" sz="2200" dirty="0"/>
          </a:p>
        </p:txBody>
      </p:sp>
      <p:sp>
        <p:nvSpPr>
          <p:cNvPr id="12" name="Text 9"/>
          <p:cNvSpPr/>
          <p:nvPr/>
        </p:nvSpPr>
        <p:spPr>
          <a:xfrm>
            <a:off x="6214943" y="3909298"/>
            <a:ext cx="2149554"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Ảnh, video, tượng, mặt nạ.</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4540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Xử Lý Dữ Liệu</a:t>
            </a:r>
            <a:endParaRPr lang="en-US" sz="4450" dirty="0"/>
          </a:p>
        </p:txBody>
      </p:sp>
      <p:pic>
        <p:nvPicPr>
          <p:cNvPr id="3" name="Image 0" descr="preencoded.png">    </p:cNvPr>
          <p:cNvPicPr>
            <a:picLocks noChangeAspect="1"/>
          </p:cNvPicPr>
          <p:nvPr/>
        </p:nvPicPr>
        <p:blipFill>
          <a:blip r:embed="rId1"/>
          <a:stretch>
            <a:fillRect/>
          </a:stretch>
        </p:blipFill>
        <p:spPr>
          <a:xfrm>
            <a:off x="793790" y="2649498"/>
            <a:ext cx="2845594" cy="1946910"/>
          </a:xfrm>
          <a:prstGeom prst="rect">
            <a:avLst/>
          </a:prstGeom>
        </p:spPr>
      </p:pic>
      <p:sp>
        <p:nvSpPr>
          <p:cNvPr id="4" name="Text 1"/>
          <p:cNvSpPr/>
          <p:nvPr/>
        </p:nvSpPr>
        <p:spPr>
          <a:xfrm>
            <a:off x="793790" y="48515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Gán nhãn</a:t>
            </a:r>
            <a:endParaRPr lang="en-US" sz="2200" dirty="0"/>
          </a:p>
        </p:txBody>
      </p:sp>
      <p:sp>
        <p:nvSpPr>
          <p:cNvPr id="5" name="Text 2"/>
          <p:cNvSpPr/>
          <p:nvPr/>
        </p:nvSpPr>
        <p:spPr>
          <a:xfrm>
            <a:off x="793790" y="5432703"/>
            <a:ext cx="2845594"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Gán nhãn dữ liệu: </a:t>
            </a:r>
            <a:endParaRPr lang="en-US" sz="1750" dirty="0"/>
          </a:p>
        </p:txBody>
      </p:sp>
      <p:sp>
        <p:nvSpPr>
          <p:cNvPr id="6" name="Text 3"/>
          <p:cNvSpPr/>
          <p:nvPr/>
        </p:nvSpPr>
        <p:spPr>
          <a:xfrm>
            <a:off x="793790" y="5999678"/>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1 cho khuôn mặt thật </a:t>
            </a:r>
            <a:endParaRPr lang="en-US" sz="1750" dirty="0"/>
          </a:p>
        </p:txBody>
      </p:sp>
      <p:sp>
        <p:nvSpPr>
          <p:cNvPr id="7" name="Text 4"/>
          <p:cNvSpPr/>
          <p:nvPr/>
        </p:nvSpPr>
        <p:spPr>
          <a:xfrm>
            <a:off x="793790" y="6441877"/>
            <a:ext cx="2845594"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0 cho khuôn mặt giả.</a:t>
            </a:r>
            <a:endParaRPr lang="en-US" sz="1750" dirty="0"/>
          </a:p>
        </p:txBody>
      </p:sp>
      <p:pic>
        <p:nvPicPr>
          <p:cNvPr id="8" name="Image 1" descr="preencoded.png">    </p:cNvPr>
          <p:cNvPicPr>
            <a:picLocks noChangeAspect="1"/>
          </p:cNvPicPr>
          <p:nvPr/>
        </p:nvPicPr>
        <p:blipFill>
          <a:blip r:embed="rId2"/>
          <a:stretch>
            <a:fillRect/>
          </a:stretch>
        </p:blipFill>
        <p:spPr>
          <a:xfrm>
            <a:off x="4200406" y="2649498"/>
            <a:ext cx="2845594" cy="1946910"/>
          </a:xfrm>
          <a:prstGeom prst="rect">
            <a:avLst/>
          </a:prstGeom>
        </p:spPr>
      </p:pic>
      <p:sp>
        <p:nvSpPr>
          <p:cNvPr id="9" name="Text 5"/>
          <p:cNvSpPr/>
          <p:nvPr/>
        </p:nvSpPr>
        <p:spPr>
          <a:xfrm>
            <a:off x="4200406" y="48515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Chia dữ liệu</a:t>
            </a:r>
            <a:endParaRPr lang="en-US" sz="2200" dirty="0"/>
          </a:p>
        </p:txBody>
      </p:sp>
      <p:sp>
        <p:nvSpPr>
          <p:cNvPr id="10" name="Text 6"/>
          <p:cNvSpPr/>
          <p:nvPr/>
        </p:nvSpPr>
        <p:spPr>
          <a:xfrm>
            <a:off x="4200406" y="5432703"/>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Chia dữ liệu thành tập huấn luyện (80%) và tập kiểm tra (20%).</a:t>
            </a:r>
            <a:endParaRPr lang="en-US" sz="1750" dirty="0"/>
          </a:p>
        </p:txBody>
      </p:sp>
      <p:pic>
        <p:nvPicPr>
          <p:cNvPr id="11" name="Image 2" descr="preencoded.png">    </p:cNvPr>
          <p:cNvPicPr>
            <a:picLocks noChangeAspect="1"/>
          </p:cNvPicPr>
          <p:nvPr/>
        </p:nvPicPr>
        <p:blipFill>
          <a:blip r:embed="rId3"/>
          <a:stretch>
            <a:fillRect/>
          </a:stretch>
        </p:blipFill>
        <p:spPr>
          <a:xfrm>
            <a:off x="7607022" y="2649498"/>
            <a:ext cx="2845594" cy="1946910"/>
          </a:xfrm>
          <a:prstGeom prst="rect">
            <a:avLst/>
          </a:prstGeom>
        </p:spPr>
      </p:pic>
      <p:sp>
        <p:nvSpPr>
          <p:cNvPr id="12" name="Text 7"/>
          <p:cNvSpPr/>
          <p:nvPr/>
        </p:nvSpPr>
        <p:spPr>
          <a:xfrm>
            <a:off x="7607022" y="48515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Xáo trộn</a:t>
            </a:r>
            <a:endParaRPr lang="en-US" sz="2200" dirty="0"/>
          </a:p>
        </p:txBody>
      </p:sp>
      <p:sp>
        <p:nvSpPr>
          <p:cNvPr id="13" name="Text 8"/>
          <p:cNvSpPr/>
          <p:nvPr/>
        </p:nvSpPr>
        <p:spPr>
          <a:xfrm>
            <a:off x="7607022" y="5432703"/>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Xáo trộn dữ liệu để tránh tình trạng overfitting.</a:t>
            </a:r>
            <a:endParaRPr lang="en-US" sz="1750" dirty="0"/>
          </a:p>
        </p:txBody>
      </p:sp>
      <p:pic>
        <p:nvPicPr>
          <p:cNvPr id="14" name="Image 3" descr="preencoded.png">    </p:cNvPr>
          <p:cNvPicPr>
            <a:picLocks noChangeAspect="1"/>
          </p:cNvPicPr>
          <p:nvPr/>
        </p:nvPicPr>
        <p:blipFill>
          <a:blip r:embed="rId4"/>
          <a:stretch>
            <a:fillRect/>
          </a:stretch>
        </p:blipFill>
        <p:spPr>
          <a:xfrm>
            <a:off x="11013638" y="2649498"/>
            <a:ext cx="2845594" cy="1946910"/>
          </a:xfrm>
          <a:prstGeom prst="rect">
            <a:avLst/>
          </a:prstGeom>
        </p:spPr>
      </p:pic>
      <p:sp>
        <p:nvSpPr>
          <p:cNvPr id="15" name="Text 9"/>
          <p:cNvSpPr/>
          <p:nvPr/>
        </p:nvSpPr>
        <p:spPr>
          <a:xfrm>
            <a:off x="11013638" y="485155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72D45"/>
                </a:solidFill>
                <a:latin typeface="Kanit Light" pitchFamily="34" charset="0"/>
                <a:ea typeface="Kanit Light" pitchFamily="34" charset="-122"/>
                <a:cs typeface="Kanit Light" pitchFamily="34" charset="-120"/>
              </a:rPr>
              <a:t>data.yaml</a:t>
            </a:r>
            <a:endParaRPr lang="en-US" sz="2200" dirty="0"/>
          </a:p>
        </p:txBody>
      </p:sp>
      <p:sp>
        <p:nvSpPr>
          <p:cNvPr id="16" name="Text 10"/>
          <p:cNvSpPr/>
          <p:nvPr/>
        </p:nvSpPr>
        <p:spPr>
          <a:xfrm>
            <a:off x="11013638" y="5432703"/>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Chuẩn bị file cấu hình data.yaml.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771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Huấn Luyện Mô Hình</a:t>
            </a:r>
            <a:endParaRPr lang="en-US" sz="4450" dirty="0"/>
          </a:p>
        </p:txBody>
      </p:sp>
      <p:sp>
        <p:nvSpPr>
          <p:cNvPr id="4" name="Shape 1"/>
          <p:cNvSpPr/>
          <p:nvPr/>
        </p:nvSpPr>
        <p:spPr>
          <a:xfrm>
            <a:off x="6280190" y="1836658"/>
            <a:ext cx="7556421" cy="1322189"/>
          </a:xfrm>
          <a:prstGeom prst="roundRect">
            <a:avLst>
              <a:gd name="adj" fmla="val 7205"/>
            </a:avLst>
          </a:prstGeom>
          <a:solidFill>
            <a:srgbClr val="DFECE9"/>
          </a:solidFill>
          <a:ln w="7620">
            <a:solidFill>
              <a:srgbClr val="C5D2CF"/>
            </a:solidFill>
            <a:prstDash val="solid"/>
          </a:ln>
        </p:spPr>
      </p:sp>
      <p:sp>
        <p:nvSpPr>
          <p:cNvPr id="5" name="Text 2"/>
          <p:cNvSpPr/>
          <p:nvPr/>
        </p:nvSpPr>
        <p:spPr>
          <a:xfrm>
            <a:off x="6514624" y="207109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PyTorch &amp; YOLO</a:t>
            </a:r>
            <a:endParaRPr lang="en-US" sz="2200" dirty="0"/>
          </a:p>
        </p:txBody>
      </p:sp>
      <p:sp>
        <p:nvSpPr>
          <p:cNvPr id="6" name="Text 3"/>
          <p:cNvSpPr/>
          <p:nvPr/>
        </p:nvSpPr>
        <p:spPr>
          <a:xfrm>
            <a:off x="6514624" y="2561511"/>
            <a:ext cx="7087553"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Sử dụng framework.</a:t>
            </a:r>
            <a:endParaRPr lang="en-US" sz="1750" dirty="0"/>
          </a:p>
        </p:txBody>
      </p:sp>
      <p:sp>
        <p:nvSpPr>
          <p:cNvPr id="7" name="Shape 4"/>
          <p:cNvSpPr/>
          <p:nvPr/>
        </p:nvSpPr>
        <p:spPr>
          <a:xfrm>
            <a:off x="6280190" y="3385661"/>
            <a:ext cx="7556421" cy="2507099"/>
          </a:xfrm>
          <a:prstGeom prst="roundRect">
            <a:avLst>
              <a:gd name="adj" fmla="val 3800"/>
            </a:avLst>
          </a:prstGeom>
          <a:solidFill>
            <a:srgbClr val="DFECE9"/>
          </a:solidFill>
          <a:ln w="7620">
            <a:solidFill>
              <a:srgbClr val="C5D2CF"/>
            </a:solidFill>
            <a:prstDash val="solid"/>
          </a:ln>
        </p:spPr>
      </p:sp>
      <p:sp>
        <p:nvSpPr>
          <p:cNvPr id="8" name="Text 5"/>
          <p:cNvSpPr/>
          <p:nvPr/>
        </p:nvSpPr>
        <p:spPr>
          <a:xfrm>
            <a:off x="6514624" y="362009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Lệnh train</a:t>
            </a:r>
            <a:endParaRPr lang="en-US" sz="2200" dirty="0"/>
          </a:p>
        </p:txBody>
      </p:sp>
      <p:sp>
        <p:nvSpPr>
          <p:cNvPr id="9" name="Shape 6"/>
          <p:cNvSpPr/>
          <p:nvPr/>
        </p:nvSpPr>
        <p:spPr>
          <a:xfrm>
            <a:off x="6514624" y="4229576"/>
            <a:ext cx="7087553" cy="1428750"/>
          </a:xfrm>
          <a:prstGeom prst="roundRect">
            <a:avLst>
              <a:gd name="adj" fmla="val 6668"/>
            </a:avLst>
          </a:prstGeom>
          <a:solidFill>
            <a:srgbClr val="DFECE9"/>
          </a:solidFill>
          <a:ln/>
        </p:spPr>
      </p:sp>
      <p:sp>
        <p:nvSpPr>
          <p:cNvPr id="10" name="Shape 7"/>
          <p:cNvSpPr/>
          <p:nvPr/>
        </p:nvSpPr>
        <p:spPr>
          <a:xfrm>
            <a:off x="6503313" y="4229576"/>
            <a:ext cx="7110174" cy="1428750"/>
          </a:xfrm>
          <a:prstGeom prst="roundRect">
            <a:avLst>
              <a:gd name="adj" fmla="val 2381"/>
            </a:avLst>
          </a:prstGeom>
          <a:solidFill>
            <a:srgbClr val="DFECE9"/>
          </a:solidFill>
          <a:ln/>
        </p:spPr>
      </p:sp>
      <p:sp>
        <p:nvSpPr>
          <p:cNvPr id="11" name="Text 8"/>
          <p:cNvSpPr/>
          <p:nvPr/>
        </p:nvSpPr>
        <p:spPr>
          <a:xfrm>
            <a:off x="6730127" y="4399598"/>
            <a:ext cx="6656546" cy="1088708"/>
          </a:xfrm>
          <a:prstGeom prst="rect">
            <a:avLst/>
          </a:prstGeom>
          <a:noFill/>
          <a:ln/>
        </p:spPr>
        <p:txBody>
          <a:bodyPr wrap="square" lIns="0" tIns="0" rIns="0" bIns="0" rtlCol="0" anchor="t"/>
          <a:lstStyle/>
          <a:p>
            <a:pPr indent="0" marL="0">
              <a:lnSpc>
                <a:spcPts val="2850"/>
              </a:lnSpc>
              <a:buNone/>
            </a:pPr>
            <a:r>
              <a:rPr lang="en-US" sz="1750" dirty="0">
                <a:solidFill>
                  <a:srgbClr val="2C3249"/>
                </a:solidFill>
                <a:highlight>
                  <a:srgbClr val="DFECE9"/>
                </a:highlight>
                <a:latin typeface="Consolas" pitchFamily="34" charset="0"/>
                <a:ea typeface="Consolas" pitchFamily="34" charset="-122"/>
                <a:cs typeface="Consolas" pitchFamily="34" charset="-120"/>
              </a:rPr>
              <a:t>from ultralytics import YOLO</a:t>
            </a:r>
            <a:endParaRPr lang="en-US" sz="1750" dirty="0"/>
          </a:p>
          <a:p>
            <a:pPr indent="0" marL="0">
              <a:lnSpc>
                <a:spcPts val="2850"/>
              </a:lnSpc>
              <a:buNone/>
            </a:pPr>
            <a:r>
              <a:rPr lang="en-US" sz="1750" dirty="0">
                <a:solidFill>
                  <a:srgbClr val="2C3249"/>
                </a:solidFill>
                <a:highlight>
                  <a:srgbClr val="DFECE9"/>
                </a:highlight>
                <a:latin typeface="Consolas" pitchFamily="34" charset="0"/>
                <a:ea typeface="Consolas" pitchFamily="34" charset="-122"/>
                <a:cs typeface="Consolas" pitchFamily="34" charset="-120"/>
              </a:rPr>
              <a:t>model = YOLO("yolov8n.pt")</a:t>
            </a:r>
            <a:endParaRPr lang="en-US" sz="1750" dirty="0"/>
          </a:p>
          <a:p>
            <a:pPr indent="0" marL="0">
              <a:lnSpc>
                <a:spcPts val="2850"/>
              </a:lnSpc>
              <a:buNone/>
            </a:pPr>
            <a:r>
              <a:rPr lang="en-US" sz="1750" dirty="0">
                <a:solidFill>
                  <a:srgbClr val="2C3249"/>
                </a:solidFill>
                <a:highlight>
                  <a:srgbClr val="DFECE9"/>
                </a:highlight>
                <a:latin typeface="Consolas" pitchFamily="34" charset="0"/>
                <a:ea typeface="Consolas" pitchFamily="34" charset="-122"/>
                <a:cs typeface="Consolas" pitchFamily="34" charset="-120"/>
              </a:rPr>
              <a:t>model.train(data="data.yaml", epochs=3)</a:t>
            </a:r>
            <a:endParaRPr lang="en-US" sz="1750" dirty="0"/>
          </a:p>
        </p:txBody>
      </p:sp>
      <p:sp>
        <p:nvSpPr>
          <p:cNvPr id="12" name="Shape 9"/>
          <p:cNvSpPr/>
          <p:nvPr/>
        </p:nvSpPr>
        <p:spPr>
          <a:xfrm>
            <a:off x="6280190" y="6119574"/>
            <a:ext cx="7556421" cy="1322189"/>
          </a:xfrm>
          <a:prstGeom prst="roundRect">
            <a:avLst>
              <a:gd name="adj" fmla="val 7205"/>
            </a:avLst>
          </a:prstGeom>
          <a:solidFill>
            <a:srgbClr val="DFECE9"/>
          </a:solidFill>
          <a:ln w="7620">
            <a:solidFill>
              <a:srgbClr val="C5D2CF"/>
            </a:solidFill>
            <a:prstDash val="solid"/>
          </a:ln>
        </p:spPr>
      </p:sp>
      <p:sp>
        <p:nvSpPr>
          <p:cNvPr id="13" name="Text 10"/>
          <p:cNvSpPr/>
          <p:nvPr/>
        </p:nvSpPr>
        <p:spPr>
          <a:xfrm>
            <a:off x="6514624" y="63540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Lưu file mô hình</a:t>
            </a:r>
            <a:endParaRPr lang="en-US" sz="2200" dirty="0"/>
          </a:p>
        </p:txBody>
      </p:sp>
      <p:sp>
        <p:nvSpPr>
          <p:cNvPr id="14" name="Text 11"/>
          <p:cNvSpPr/>
          <p:nvPr/>
        </p:nvSpPr>
        <p:spPr>
          <a:xfrm>
            <a:off x="6514624" y="6844427"/>
            <a:ext cx="7087553" cy="362903"/>
          </a:xfrm>
          <a:prstGeom prst="rect">
            <a:avLst/>
          </a:prstGeom>
          <a:noFill/>
          <a:ln/>
        </p:spPr>
        <p:txBody>
          <a:bodyPr wrap="non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best.pt (file lưu trữ mô hình tốt nhất sau khi train)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5329" y="569833"/>
            <a:ext cx="5181243" cy="647700"/>
          </a:xfrm>
          <a:prstGeom prst="rect">
            <a:avLst/>
          </a:prstGeom>
          <a:noFill/>
          <a:ln/>
        </p:spPr>
        <p:txBody>
          <a:bodyPr wrap="none" lIns="0" tIns="0" rIns="0" bIns="0" rtlCol="0" anchor="t"/>
          <a:lstStyle/>
          <a:p>
            <a:pPr indent="0" marL="0">
              <a:lnSpc>
                <a:spcPts val="5050"/>
              </a:lnSpc>
              <a:buNone/>
            </a:pPr>
            <a:r>
              <a:rPr lang="en-US" sz="4050" dirty="0">
                <a:solidFill>
                  <a:srgbClr val="272D45"/>
                </a:solidFill>
                <a:latin typeface="Kanit Light" pitchFamily="34" charset="0"/>
                <a:ea typeface="Kanit Light" pitchFamily="34" charset="-122"/>
                <a:cs typeface="Kanit Light" pitchFamily="34" charset="-120"/>
              </a:rPr>
              <a:t>Kiểm Tra &amp; Đánh Giá</a:t>
            </a:r>
            <a:endParaRPr lang="en-US" sz="4050" dirty="0"/>
          </a:p>
        </p:txBody>
      </p:sp>
      <p:pic>
        <p:nvPicPr>
          <p:cNvPr id="3" name="Image 0" descr="preencoded.png">    </p:cNvPr>
          <p:cNvPicPr>
            <a:picLocks noChangeAspect="1"/>
          </p:cNvPicPr>
          <p:nvPr/>
        </p:nvPicPr>
        <p:blipFill>
          <a:blip r:embed="rId1"/>
          <a:stretch>
            <a:fillRect/>
          </a:stretch>
        </p:blipFill>
        <p:spPr>
          <a:xfrm>
            <a:off x="725329" y="1761530"/>
            <a:ext cx="5790128" cy="3961567"/>
          </a:xfrm>
          <a:prstGeom prst="rect">
            <a:avLst/>
          </a:prstGeom>
        </p:spPr>
      </p:pic>
      <p:sp>
        <p:nvSpPr>
          <p:cNvPr id="4" name="Text 1"/>
          <p:cNvSpPr/>
          <p:nvPr/>
        </p:nvSpPr>
        <p:spPr>
          <a:xfrm>
            <a:off x="725329" y="5956221"/>
            <a:ext cx="2590562" cy="323850"/>
          </a:xfrm>
          <a:prstGeom prst="rect">
            <a:avLst/>
          </a:prstGeom>
          <a:noFill/>
          <a:ln/>
        </p:spPr>
        <p:txBody>
          <a:bodyPr wrap="none" lIns="0" tIns="0" rIns="0" bIns="0" rtlCol="0" anchor="t"/>
          <a:lstStyle/>
          <a:p>
            <a:pPr indent="0" marL="0">
              <a:lnSpc>
                <a:spcPts val="2500"/>
              </a:lnSpc>
              <a:buNone/>
            </a:pPr>
            <a:r>
              <a:rPr lang="en-US" sz="2000" dirty="0">
                <a:solidFill>
                  <a:srgbClr val="272D45"/>
                </a:solidFill>
                <a:latin typeface="Kanit Light" pitchFamily="34" charset="0"/>
                <a:ea typeface="Kanit Light" pitchFamily="34" charset="-122"/>
                <a:cs typeface="Kanit Light" pitchFamily="34" charset="-120"/>
              </a:rPr>
              <a:t>Kiểm tra</a:t>
            </a:r>
            <a:endParaRPr lang="en-US" sz="2000" dirty="0"/>
          </a:p>
        </p:txBody>
      </p:sp>
      <p:sp>
        <p:nvSpPr>
          <p:cNvPr id="5" name="Shape 2"/>
          <p:cNvSpPr/>
          <p:nvPr/>
        </p:nvSpPr>
        <p:spPr>
          <a:xfrm>
            <a:off x="725329" y="6513195"/>
            <a:ext cx="6337102" cy="973931"/>
          </a:xfrm>
          <a:prstGeom prst="roundRect">
            <a:avLst>
              <a:gd name="adj" fmla="val 8938"/>
            </a:avLst>
          </a:prstGeom>
          <a:solidFill>
            <a:srgbClr val="DFECE9"/>
          </a:solidFill>
          <a:ln/>
        </p:spPr>
      </p:sp>
      <p:sp>
        <p:nvSpPr>
          <p:cNvPr id="6" name="Shape 3"/>
          <p:cNvSpPr/>
          <p:nvPr/>
        </p:nvSpPr>
        <p:spPr>
          <a:xfrm>
            <a:off x="714970" y="6513195"/>
            <a:ext cx="6357818" cy="973931"/>
          </a:xfrm>
          <a:prstGeom prst="roundRect">
            <a:avLst>
              <a:gd name="adj" fmla="val 3192"/>
            </a:avLst>
          </a:prstGeom>
          <a:solidFill>
            <a:srgbClr val="DFECE9"/>
          </a:solidFill>
          <a:ln/>
        </p:spPr>
      </p:sp>
      <p:sp>
        <p:nvSpPr>
          <p:cNvPr id="7" name="Text 4"/>
          <p:cNvSpPr/>
          <p:nvPr/>
        </p:nvSpPr>
        <p:spPr>
          <a:xfrm>
            <a:off x="922139" y="6668572"/>
            <a:ext cx="5943481" cy="663178"/>
          </a:xfrm>
          <a:prstGeom prst="rect">
            <a:avLst/>
          </a:prstGeom>
          <a:noFill/>
          <a:ln/>
        </p:spPr>
        <p:txBody>
          <a:bodyPr wrap="square" lIns="0" tIns="0" rIns="0" bIns="0" rtlCol="0" anchor="t"/>
          <a:lstStyle/>
          <a:p>
            <a:pPr indent="0" marL="0">
              <a:lnSpc>
                <a:spcPts val="2600"/>
              </a:lnSpc>
              <a:buNone/>
            </a:pPr>
            <a:r>
              <a:rPr lang="en-US" sz="1600" dirty="0">
                <a:solidFill>
                  <a:srgbClr val="2C3249"/>
                </a:solidFill>
                <a:highlight>
                  <a:srgbClr val="DFECE9"/>
                </a:highlight>
                <a:latin typeface="Consolas" pitchFamily="34" charset="0"/>
                <a:ea typeface="Consolas" pitchFamily="34" charset="-122"/>
                <a:cs typeface="Consolas" pitchFamily="34" charset="-120"/>
              </a:rPr>
              <a:t>results = model("test_image.jpg")</a:t>
            </a:r>
            <a:endParaRPr lang="en-US" sz="1600" dirty="0"/>
          </a:p>
          <a:p>
            <a:pPr indent="0" marL="0">
              <a:lnSpc>
                <a:spcPts val="2600"/>
              </a:lnSpc>
              <a:buNone/>
            </a:pPr>
            <a:r>
              <a:rPr lang="en-US" sz="1600" dirty="0">
                <a:solidFill>
                  <a:srgbClr val="2C3249"/>
                </a:solidFill>
                <a:highlight>
                  <a:srgbClr val="DFECE9"/>
                </a:highlight>
                <a:latin typeface="Consolas" pitchFamily="34" charset="0"/>
                <a:ea typeface="Consolas" pitchFamily="34" charset="-122"/>
                <a:cs typeface="Consolas" pitchFamily="34" charset="-120"/>
              </a:rPr>
              <a:t>results.show()</a:t>
            </a:r>
            <a:endParaRPr lang="en-US" sz="1600" dirty="0"/>
          </a:p>
        </p:txBody>
      </p:sp>
      <p:pic>
        <p:nvPicPr>
          <p:cNvPr id="8" name="Image 1" descr="preencoded.png">    </p:cNvPr>
          <p:cNvPicPr>
            <a:picLocks noChangeAspect="1"/>
          </p:cNvPicPr>
          <p:nvPr/>
        </p:nvPicPr>
        <p:blipFill>
          <a:blip r:embed="rId2"/>
          <a:stretch>
            <a:fillRect/>
          </a:stretch>
        </p:blipFill>
        <p:spPr>
          <a:xfrm>
            <a:off x="7575590" y="1761530"/>
            <a:ext cx="5790128" cy="3961567"/>
          </a:xfrm>
          <a:prstGeom prst="rect">
            <a:avLst/>
          </a:prstGeom>
        </p:spPr>
      </p:pic>
      <p:sp>
        <p:nvSpPr>
          <p:cNvPr id="9" name="Text 5"/>
          <p:cNvSpPr/>
          <p:nvPr/>
        </p:nvSpPr>
        <p:spPr>
          <a:xfrm>
            <a:off x="7575590" y="5956221"/>
            <a:ext cx="2590562" cy="323850"/>
          </a:xfrm>
          <a:prstGeom prst="rect">
            <a:avLst/>
          </a:prstGeom>
          <a:noFill/>
          <a:ln/>
        </p:spPr>
        <p:txBody>
          <a:bodyPr wrap="none" lIns="0" tIns="0" rIns="0" bIns="0" rtlCol="0" anchor="t"/>
          <a:lstStyle/>
          <a:p>
            <a:pPr indent="0" marL="0">
              <a:lnSpc>
                <a:spcPts val="2500"/>
              </a:lnSpc>
              <a:buNone/>
            </a:pPr>
            <a:r>
              <a:rPr lang="en-US" sz="2000" dirty="0">
                <a:solidFill>
                  <a:srgbClr val="272D45"/>
                </a:solidFill>
                <a:latin typeface="Kanit Light" pitchFamily="34" charset="0"/>
                <a:ea typeface="Kanit Light" pitchFamily="34" charset="-122"/>
                <a:cs typeface="Kanit Light" pitchFamily="34" charset="-120"/>
              </a:rPr>
              <a:t>Đánh giá</a:t>
            </a:r>
            <a:endParaRPr lang="en-US" sz="2000" dirty="0"/>
          </a:p>
        </p:txBody>
      </p:sp>
      <p:sp>
        <p:nvSpPr>
          <p:cNvPr id="10" name="Text 6"/>
          <p:cNvSpPr/>
          <p:nvPr/>
        </p:nvSpPr>
        <p:spPr>
          <a:xfrm>
            <a:off x="7575590" y="6487239"/>
            <a:ext cx="6337102" cy="331589"/>
          </a:xfrm>
          <a:prstGeom prst="rect">
            <a:avLst/>
          </a:prstGeom>
          <a:noFill/>
          <a:ln/>
        </p:spPr>
        <p:txBody>
          <a:bodyPr wrap="none" lIns="0" tIns="0" rIns="0" bIns="0" rtlCol="0" anchor="t"/>
          <a:lstStyle/>
          <a:p>
            <a:pPr indent="0" marL="0">
              <a:lnSpc>
                <a:spcPts val="2600"/>
              </a:lnSpc>
              <a:buNone/>
            </a:pPr>
            <a:r>
              <a:rPr lang="en-US" sz="1600" dirty="0">
                <a:solidFill>
                  <a:srgbClr val="2C3249"/>
                </a:solidFill>
                <a:latin typeface="Martel Sans" pitchFamily="34" charset="0"/>
                <a:ea typeface="Martel Sans" pitchFamily="34" charset="-122"/>
                <a:cs typeface="Martel Sans" pitchFamily="34" charset="-120"/>
              </a:rPr>
              <a:t>Độ chính xác, độ nhạy, độ đặc hiệu.</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2368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Kết Luận</a:t>
            </a:r>
            <a:endParaRPr lang="en-US" sz="4450" dirty="0"/>
          </a:p>
        </p:txBody>
      </p:sp>
      <p:pic>
        <p:nvPicPr>
          <p:cNvPr id="3" name="Image 0" descr="preencoded.png">    </p:cNvPr>
          <p:cNvPicPr>
            <a:picLocks noChangeAspect="1"/>
          </p:cNvPicPr>
          <p:nvPr/>
        </p:nvPicPr>
        <p:blipFill>
          <a:blip r:embed="rId1"/>
          <a:stretch>
            <a:fillRect/>
          </a:stretch>
        </p:blipFill>
        <p:spPr>
          <a:xfrm>
            <a:off x="3402330" y="3393043"/>
            <a:ext cx="7825621" cy="7825621"/>
          </a:xfrm>
          <a:prstGeom prst="rect">
            <a:avLst/>
          </a:prstGeom>
        </p:spPr>
      </p:pic>
      <p:sp>
        <p:nvSpPr>
          <p:cNvPr id="4" name="Text 1"/>
          <p:cNvSpPr/>
          <p:nvPr/>
        </p:nvSpPr>
        <p:spPr>
          <a:xfrm>
            <a:off x="4730472" y="5611654"/>
            <a:ext cx="86201" cy="453509"/>
          </a:xfrm>
          <a:prstGeom prst="rect">
            <a:avLst/>
          </a:prstGeom>
          <a:noFill/>
          <a:ln/>
        </p:spPr>
        <p:txBody>
          <a:bodyPr wrap="none" lIns="0" tIns="0" rIns="0" bIns="0" rtlCol="0" anchor="t"/>
          <a:lstStyle/>
          <a:p>
            <a:pP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pic>
        <p:nvPicPr>
          <p:cNvPr id="5" name="Image 1" descr="preencoded.png">    </p:cNvPr>
          <p:cNvPicPr>
            <a:picLocks noChangeAspect="1"/>
          </p:cNvPicPr>
          <p:nvPr/>
        </p:nvPicPr>
        <p:blipFill>
          <a:blip r:embed="rId2"/>
          <a:stretch>
            <a:fillRect/>
          </a:stretch>
        </p:blipFill>
        <p:spPr>
          <a:xfrm>
            <a:off x="3402330" y="3393043"/>
            <a:ext cx="7825621" cy="7825621"/>
          </a:xfrm>
          <a:prstGeom prst="rect">
            <a:avLst/>
          </a:prstGeom>
        </p:spPr>
      </p:pic>
      <p:sp>
        <p:nvSpPr>
          <p:cNvPr id="6" name="Text 2"/>
          <p:cNvSpPr/>
          <p:nvPr/>
        </p:nvSpPr>
        <p:spPr>
          <a:xfrm>
            <a:off x="7243286" y="4144327"/>
            <a:ext cx="143470" cy="453509"/>
          </a:xfrm>
          <a:prstGeom prst="rect">
            <a:avLst/>
          </a:prstGeom>
          <a:noFill/>
          <a:ln/>
        </p:spPr>
        <p:txBody>
          <a:bodyPr wrap="none" lIns="0" tIns="0" rIns="0" bIns="0" rtlCol="0" anchor="t"/>
          <a:lstStyle/>
          <a:p>
            <a:pP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pic>
        <p:nvPicPr>
          <p:cNvPr id="7" name="Image 2" descr="preencoded.png">    </p:cNvPr>
          <p:cNvPicPr>
            <a:picLocks noChangeAspect="1"/>
          </p:cNvPicPr>
          <p:nvPr/>
        </p:nvPicPr>
        <p:blipFill>
          <a:blip r:embed="rId3"/>
          <a:stretch>
            <a:fillRect/>
          </a:stretch>
        </p:blipFill>
        <p:spPr>
          <a:xfrm>
            <a:off x="3402330" y="3393043"/>
            <a:ext cx="7825621" cy="7825621"/>
          </a:xfrm>
          <a:prstGeom prst="rect">
            <a:avLst/>
          </a:prstGeom>
        </p:spPr>
      </p:pic>
      <p:sp>
        <p:nvSpPr>
          <p:cNvPr id="8" name="Text 3"/>
          <p:cNvSpPr/>
          <p:nvPr/>
        </p:nvSpPr>
        <p:spPr>
          <a:xfrm>
            <a:off x="9783604" y="5611654"/>
            <a:ext cx="145733" cy="453509"/>
          </a:xfrm>
          <a:prstGeom prst="rect">
            <a:avLst/>
          </a:prstGeom>
          <a:noFill/>
          <a:ln/>
        </p:spPr>
        <p:txBody>
          <a:bodyPr wrap="none" lIns="0" tIns="0" rIns="0" bIns="0" rtlCol="0" anchor="t"/>
          <a:lstStyle/>
          <a:p>
            <a:pP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9" name="Text 4"/>
          <p:cNvSpPr/>
          <p:nvPr/>
        </p:nvSpPr>
        <p:spPr>
          <a:xfrm>
            <a:off x="1810583" y="3259812"/>
            <a:ext cx="2087166" cy="354330"/>
          </a:xfrm>
          <a:prstGeom prst="rect">
            <a:avLst/>
          </a:prstGeom>
          <a:noFill/>
          <a:ln/>
        </p:spPr>
        <p:txBody>
          <a:bodyPr wrap="none" lIns="0" tIns="0" rIns="0" bIns="0" rtlCol="0" anchor="t"/>
          <a:lstStyle/>
          <a:p>
            <a:pPr algn="ctr"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Tóm tắt</a:t>
            </a:r>
            <a:endParaRPr lang="en-US" sz="2200" dirty="0"/>
          </a:p>
        </p:txBody>
      </p:sp>
      <p:sp>
        <p:nvSpPr>
          <p:cNvPr id="10" name="Text 5"/>
          <p:cNvSpPr/>
          <p:nvPr/>
        </p:nvSpPr>
        <p:spPr>
          <a:xfrm>
            <a:off x="1810583" y="3750231"/>
            <a:ext cx="2087166"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Các bước thực hiện</a:t>
            </a:r>
            <a:endParaRPr lang="en-US" sz="1750" dirty="0"/>
          </a:p>
        </p:txBody>
      </p:sp>
      <p:sp>
        <p:nvSpPr>
          <p:cNvPr id="11" name="Text 6"/>
          <p:cNvSpPr/>
          <p:nvPr/>
        </p:nvSpPr>
        <p:spPr>
          <a:xfrm>
            <a:off x="6249948" y="2086094"/>
            <a:ext cx="2130266" cy="354330"/>
          </a:xfrm>
          <a:prstGeom prst="rect">
            <a:avLst/>
          </a:prstGeom>
          <a:noFill/>
          <a:ln/>
        </p:spPr>
        <p:txBody>
          <a:bodyPr wrap="none" lIns="0" tIns="0" rIns="0" bIns="0" rtlCol="0" anchor="t"/>
          <a:lstStyle/>
          <a:p>
            <a:pPr algn="ctr"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Ứng dụng</a:t>
            </a:r>
            <a:endParaRPr lang="en-US" sz="2200" dirty="0"/>
          </a:p>
        </p:txBody>
      </p:sp>
      <p:sp>
        <p:nvSpPr>
          <p:cNvPr id="12" name="Text 7"/>
          <p:cNvSpPr/>
          <p:nvPr/>
        </p:nvSpPr>
        <p:spPr>
          <a:xfrm>
            <a:off x="6249948" y="2576513"/>
            <a:ext cx="2130266"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Giám sát, deepfake.</a:t>
            </a:r>
            <a:endParaRPr lang="en-US" sz="1750" dirty="0"/>
          </a:p>
        </p:txBody>
      </p:sp>
      <p:sp>
        <p:nvSpPr>
          <p:cNvPr id="13" name="Text 8"/>
          <p:cNvSpPr/>
          <p:nvPr/>
        </p:nvSpPr>
        <p:spPr>
          <a:xfrm>
            <a:off x="10878383" y="3259812"/>
            <a:ext cx="1795462" cy="354330"/>
          </a:xfrm>
          <a:prstGeom prst="rect">
            <a:avLst/>
          </a:prstGeom>
          <a:noFill/>
          <a:ln/>
        </p:spPr>
        <p:txBody>
          <a:bodyPr wrap="none" lIns="0" tIns="0" rIns="0" bIns="0" rtlCol="0" anchor="t"/>
          <a:lstStyle/>
          <a:p>
            <a:pPr algn="ctr"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Thảo luận</a:t>
            </a:r>
            <a:endParaRPr lang="en-US" sz="2200" dirty="0"/>
          </a:p>
        </p:txBody>
      </p:sp>
      <p:sp>
        <p:nvSpPr>
          <p:cNvPr id="14" name="Text 9"/>
          <p:cNvSpPr/>
          <p:nvPr/>
        </p:nvSpPr>
        <p:spPr>
          <a:xfrm>
            <a:off x="10878383" y="3750231"/>
            <a:ext cx="1795462" cy="362903"/>
          </a:xfrm>
          <a:prstGeom prst="rect">
            <a:avLst/>
          </a:prstGeom>
          <a:noFill/>
          <a:ln/>
        </p:spPr>
        <p:txBody>
          <a:bodyPr wrap="none" lIns="0" tIns="0" rIns="0" bIns="0" rtlCol="0" anchor="t"/>
          <a:lstStyle/>
          <a:p>
            <a:pPr algn="ct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Câu hỏi &amp; trả lời.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Cảm ơn!</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Chúc mừng bạn đã hoàn thành hướng dẫn. Hy vọng bạn đã có những kiến thức bổ ích để bắt đầu dự án phát hiện khuôn mặt của riêng mình. Đừng ngần ngại khám phá và thử nghiệm thêm để nâng cao kỹ năng của bạn.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2025-03-02T05:10:49Z</dcterms:created>
  <dcterms:modified xsi:type="dcterms:W3CDTF">2025-03-02T05:10:49Z</dcterms:modified>
</cp:coreProperties>
</file>